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Narasikan inti paparan: perbandingan praktik dunia, data Indonesia, dan rekomendasi untuk unit HD. Tema konferensi 2026: Kidney Failure and Hemodialysis Among Generation Z: An Emerging Public Health Concern. Materi ini merupakan tinjauan literatur dan usulan implementasi, bukan uji klinis penulis.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WHO · Kidney disease (2026): https://www.who.int/news-room/fact-sheets/detail/kidney-disease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Presentasi merupakan sintesis literatur dan rancangan implementasi, bukan hasil uji klinis penulis.</a:t>
            </a:r>
          </a:p>
          <a:p/>
          <a:p>
            <a:r>
              <a:t>REFERENCES:</a:t>
            </a:r>
          </a:p>
          <a:p>
            <a:r>
              <a:t>- WHO · Kidney disease (2026): https://www.who.int/news-room/fact-sheets/detail/kidney-disease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WHO Kidney disease fact sheet, 20 April 2026. Angka adalah estimasi prevalensi PGK, bukan jumlah pasien dialisis.</a:t>
            </a:r>
          </a:p>
          <a:p/>
          <a:p>
            <a:r>
              <a:t>REFERENCES:</a:t>
            </a:r>
          </a:p>
          <a:p>
            <a:r>
              <a:t>- WHO · Kidney disease (2026): https://www.who.int/news-room/fact-sheets/detail/kidney-disease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Penting: denominator SKI adalah penduduk ≥15 tahun dan definisinya doctor-diagnosed CKD. Jangan dibandingkan langsung dengan estimasi WHO berbasis model.</a:t>
            </a:r>
          </a:p>
          <a:p/>
          <a:p>
            <a:r>
              <a:t>REFERENCES:</a:t>
            </a:r>
          </a:p>
          <a:p>
            <a:r>
              <a:t>- Kemenkes · SKI 2023, Tabel 7.49: https://kemkes.go.id/app_asset/file_content_download/17169067256655eae5553985.98376730.pdf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IRR 17th Annual Report, p. 7. Tahun dipilih untuk ringkas; semua data dikutip langsung dari tabel prevalensi pasien chronic HD.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IRR 2024, p. 13 dan p. 15. Hanya distribusi entri pada laporan; bukan bukti kausal, persentase pasien unik, atau penilaian mutu fasilitas secara menyeluruh.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Kemenkes · PNPK Penyakit Ginjal Kronik (2023): https://www.kemkes.go.id/app_asset/file_content_download/17019170696571318d16eff8.41286905.pdf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Checklist disajikan sebagai contoh kebutuhan data klinis; sesuaikan dengan SOP dan pedoman nefrologi setempat.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Kemenkes · PNPK Penyakit Ginjal Kronik (2023): https://www.kemkes.go.id/app_asset/file_content_download/17019170696571318d16eff8.41286905.pdf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 Goal 3 Target 3.4. Jangan klaim implementasi EMR sendiri telah mencapai target SDG.</a:t>
            </a:r>
          </a:p>
          <a:p/>
          <a:p>
            <a:r>
              <a:t>REFERENCES:</a:t>
            </a:r>
          </a:p>
          <a:p>
            <a:r>
              <a:t>- United Nations · SDG 3: https://www.un.org/sustainabledevelopment/Health/</a:t>
            </a:r>
          </a:p>
          <a:p>
            <a:r>
              <a:t>- WHO · Kidney disease (2026): https://www.who.int/news-room/fact-sheets/detail/kidney-disease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Diagram adalah model usulan berdasarkan praktik ilmiah; bukan gambaran instalasi spesifik di Indonesia.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Kemenkes · SATUSEHAT Platform: https://satusehat.kemkes.go.id/platform/docs/id/playbook/introduction/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Holt et al. (2023), Abu Dhabi, UAE; p&lt;0.05 untuk penggunaan komputer. Ini observasi, bukan RCT, dan bukan ukuran penurunan mortalitas.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Laurier et al., Hemodialysis International 2025, studi pengalaman implementasi QI di McGill, Quebec, Kanada.</a:t>
            </a:r>
          </a:p>
          <a:p/>
          <a:p>
            <a:r>
              <a:t>REFERENCES: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CMS PY2027/PY2028 quality measures and PY2026 report; hindari mencampur payment year/performance year.</a:t>
            </a:r>
          </a:p>
          <a:p/>
          <a:p>
            <a:r>
              <a:t>REFERENCES:</a:t>
            </a:r>
          </a:p>
          <a:p>
            <a:r>
              <a:t>- CMS · ESRD Quality Incentive Program: https://www.cms.gov/medicare/quality/end-stage-renal-disease-esrd-quality-incentive-program/measuring-quality</a:t>
            </a:r>
          </a:p>
          <a:p>
            <a:r>
              <a:t>- CMS · ESRD QIP data / provider catalog: https://data.cms.gov/provider-data/topics/dialysis-facilities/esrd-quality-incentive-program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Febyana &amp; Nursamsiyah 2023, DOI 10.35870/jimik.v4i3.303, abstrak publikasi. Nyatakan sebagai temuan/proposal bukan studi efektivitas.</a:t>
            </a:r>
          </a:p>
          <a:p/>
          <a:p>
            <a:r>
              <a:t>REFERENCES:</a:t>
            </a:r>
          </a:p>
          <a:p>
            <a:r>
              <a:t>- Febyana &amp; Nursamsiyah · RSUD Al-Ihsan (2023): https://journal.stmiki.ac.id/index.php/jimik/article/view/303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IRR 2024 p7. Yang dimaksud adalah data registri chronic HD, bukan total seluruh penderita PGK dan bukan efektivitas EMR.</a:t>
            </a:r>
          </a:p>
          <a:p/>
          <a:p>
            <a:r>
              <a:t>REFERENCES: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Cek kebutuhan dan mapping data yang memang didukung modul interoperabilitas; jangan mengklaim seluruh parameter mesin HD otomatis dikirim ke SATUSEHAT.</a:t>
            </a:r>
          </a:p>
          <a:p/>
          <a:p>
            <a:r>
              <a:t>REFERENCES:</a:t>
            </a:r>
          </a:p>
          <a:p>
            <a:r>
              <a:t>- Permenkes 24/2022 · Rekam Medis: https://peraturan.bpk.go.id/Details/245544/p</a:t>
            </a:r>
          </a:p>
          <a:p>
            <a:r>
              <a:t>- Kemenkes · SATUSEHAT Platform: https://satusehat.kemkes.go.id/platform/docs/id/playbook/introduction/</a:t>
            </a:r>
          </a:p>
          <a:p>
            <a:r>
              <a:t>- Kemenkes · SATUSEHAT RME launch (2026): https://www.kemkes.go.id/id/kemenkes-luncurkan-satusehat-rme-rekam-medis-pasien-terintegrasi-secara-nasional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Arsitektur usulan, bukan implementasi yang telah diverifikasi. Bedakan HL7 v2 machine interface dari HL7 FHIR national HIE.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Kemenkes · SATUSEHAT Platform: https://satusehat.kemkes.go.id/platform/docs/id/playbook/introduction/</a:t>
            </a:r>
          </a:p>
          <a:p>
            <a:r>
              <a:t>- Laurier et al. · Hemodial Int (2025): https://pmc.ncbi.nlm.nih.gov/articles/PMC11729301/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Daftar indikator merupakan saran yang disintesis dari CMS/QI publikasi dan PNPK, bukan standar nasional tunggal.</a:t>
            </a:r>
          </a:p>
          <a:p/>
          <a:p>
            <a:r>
              <a:t>REFERENCES:</a:t>
            </a:r>
          </a:p>
          <a:p>
            <a:r>
              <a:t>- CMS · ESRD Quality Incentive Program: https://www.cms.gov/medicare/quality/end-stage-renal-disease-esrd-quality-incentive-program/measuring-quality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Kemenkes · PNPK Penyakit Ginjal Kronik (2023): https://www.kemkes.go.id/app_asset/file_content_download/17019170696571318d16eff8.41286905.pdf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Hossain et al. (2025). Sampel studi kualitatif ini tidak representatif seluruh Indonesia; hasilnya bersifat kontekstual.</a:t>
            </a:r>
          </a:p>
          <a:p/>
          <a:p>
            <a:r>
              <a:t>REFERENCES:</a:t>
            </a:r>
          </a:p>
          <a:p>
            <a:r>
              <a:t>- Hossain et al. · BMC Health Serv Res (2025): https://pmc.ncbi.nlm.nih.gov/articles/PMC11827342/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Semua tahapan adalah rekomendasi penulis; periode 90 hari merupakan rencana ilustratif, bukan protokol resmi.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Hossain et al. · BMC Health Serv Res (2025): https://pmc.ncbi.nlm.nih.gov/articles/PMC11827342/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Referensi lengkap dan tautan pada fitur Sumber di flipchart serta file DAFTAR_SUMBER.md dalam paket ZIP.</a:t>
            </a:r>
          </a:p>
          <a:p/>
          <a:p>
            <a:r>
              <a:t>REFERENCES:</a:t>
            </a:r>
          </a:p>
          <a:p>
            <a:r>
              <a:t>- Holt et al. · Int J Med Inform (2023): https://doi.org/10.1016/j.ijmedinf.2023.105215</a:t>
            </a:r>
          </a:p>
          <a:p>
            <a:r>
              <a:t>- Laurier et al. · Hemodial Int (2025): https://pmc.ncbi.nlm.nih.gov/articles/PMC11729301/</a:t>
            </a:r>
          </a:p>
          <a:p>
            <a:r>
              <a:t>- Indonesian Renal Registry · 17th Annual Report (2024): https://www.indonesianrenalregistry.org/media/2024%2017th%20Annual%20Report%20of%20Indonesian%20Renal%20Registry%20English.pdf</a:t>
            </a:r>
          </a:p>
          <a:p>
            <a:r>
              <a:t>- Kemenkes · SATUSEHAT Platform: https://satusehat.kemkes.go.id/platform/docs/id/playbook/introduction/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6" name="Oval 15"/>
          <p:cNvSpPr/>
          <p:nvPr/>
        </p:nvSpPr>
        <p:spPr>
          <a:xfrm>
            <a:off x="10789920" y="4709160"/>
            <a:ext cx="868680" cy="868680"/>
          </a:xfrm>
          <a:prstGeom prst="ellipse">
            <a:avLst/>
          </a:prstGeom>
          <a:solidFill>
            <a:srgbClr val="0A7D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47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CFE53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DDE95E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C7E6D9"/>
                </a:solidFill>
                <a:latin typeface="Aptos"/>
              </a:defRPr>
            </a:pPr>
            <a:r>
              <a:t>01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914400"/>
            <a:ext cx="9692640" cy="6583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DDE95E"/>
                </a:solidFill>
                <a:latin typeface="Aptos"/>
              </a:defRPr>
            </a:pPr>
            <a:r>
              <a:t>9TH INTERNATIONAL CONFERENCE ON</a:t>
            </a:r>
          </a:p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DDE95E"/>
                </a:solidFill>
                <a:latin typeface="Aptos"/>
              </a:defRPr>
            </a:pPr>
            <a:r>
              <a:t>HANDLING NON-COMMUNICABLE DISEASE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1828800"/>
            <a:ext cx="10698480" cy="19751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FFFFFF"/>
                </a:solidFill>
                <a:latin typeface="Aptos"/>
              </a:defRPr>
            </a:pPr>
            <a:r>
              <a:t>Implementasi Rekam Medis Elektronik untuk Mutu Pelayanan Hemodialisis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" y="4041648"/>
            <a:ext cx="1243584" cy="64008"/>
          </a:xfrm>
          <a:prstGeom prst="rect">
            <a:avLst/>
          </a:prstGeom>
          <a:solidFill>
            <a:srgbClr val="CFE53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786384" y="4343400"/>
            <a:ext cx="10332720" cy="6858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900" b="0">
                <a:solidFill>
                  <a:srgbClr val="C7E6D9"/>
                </a:solidFill>
                <a:latin typeface="Aptos"/>
              </a:defRPr>
            </a:pPr>
            <a:r>
              <a:t>Belajar dari praktik dunia, membaca tantangan Indonesia, dan menentukan langkah yang realistis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5184648"/>
            <a:ext cx="10515600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Aptos"/>
              </a:defRPr>
            </a:pPr>
            <a:r>
              <a:t>Dr. Asharul Fahyudi, S.Kom., M.Kom.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5623560"/>
            <a:ext cx="10515600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DDE95E"/>
                </a:solidFill>
                <a:latin typeface="Aptos"/>
              </a:defRPr>
            </a:pPr>
            <a:r>
              <a:t>Poltekkes Kemenkes Semarang  •  3–6 November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4D908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C7E6D9"/>
                </a:solidFill>
                <a:latin typeface="Aptos"/>
              </a:defRPr>
            </a:pPr>
            <a:r>
              <a:t>Sumber: Indonesian Renal Registry · 17th Annual Report (2024), WHO · Kidney disease (2026)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DDE95E"/>
                </a:solidFill>
                <a:latin typeface="Aptos"/>
              </a:defRPr>
            </a:pPr>
            <a:r>
              <a:t>01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02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Data tercatat, layanan lebih terarah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Bagaimana data sesi dialisis dapat membantu tim klinis mengambil keputusan yang lebih baik?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Kebutuhan di lapangan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Pasien hemodialisis datang berkali-kali. Riwayat terapinya harus terbaca utuh dari sesi ke sesi.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Belajar dari praktik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Pengalaman Abu Dhabi, Kanada, dan Amerika Serikat dibandingkan dengan kebutuhan layanan Indonesia.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Prioritas perubahan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Catat data penting, ringkas dalam dashboard, lalu gunakan untuk meninjau mutu layanan.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WHO · Kidney disease (2026), Indonesian Renal Registry · 17th Annual Report (2024), Holt et al. · Int J Med Inform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02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3" name="Oval 22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Penyakit ginjal menjadi tantangan dunia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Estimasi WHO menunjukkan besarnya kebutuhan deteksi dan layanan penyakit ginjal.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43784"/>
            <a:ext cx="6656832" cy="1618488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78408" y="3118104"/>
            <a:ext cx="6291072" cy="6949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78A7D"/>
                </a:solidFill>
                <a:latin typeface="Aptos"/>
              </a:defRPr>
            </a:pPr>
            <a:r>
              <a:t>674 juta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3867912"/>
            <a:ext cx="6272784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26F6A"/>
                </a:solidFill>
                <a:latin typeface="Aptos"/>
              </a:defRPr>
            </a:pPr>
            <a:r>
              <a:t>Estimasi orang dengan PGK secara global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71816" y="2843784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7900416" y="2980944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Kesenjangan akses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0416" y="3401568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Beban penyakit dan akses layanan berbeda antarnegeri dan kelompok penduduk.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71816" y="4151376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7900416" y="4288536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Bedakan populasinya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0416" y="4709160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PGK berbeda dari gagal ginjal yang membutuhkan dialisis atau transplantasi.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Jangan menyamakan estimasi PGK global dengan jumlah pasien hemodialisis.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WHO · Kidney disease (2026)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03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Indonesia: gambaran PGK terdiagnosis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SKI 2023 memotret penyakit ginjal kronis berdasarkan diagnosis dokter pada usia ≥15 tahun.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43784"/>
            <a:ext cx="3218688" cy="1618488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78408" y="3118104"/>
            <a:ext cx="2852928" cy="6949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78A7D"/>
                </a:solidFill>
                <a:latin typeface="Aptos"/>
              </a:defRPr>
            </a:pPr>
            <a:r>
              <a:t>0,18%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3867912"/>
            <a:ext cx="283464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26F6A"/>
                </a:solidFill>
                <a:latin typeface="Aptos"/>
              </a:defRPr>
            </a:pPr>
            <a:r>
              <a:t>Prevalensi berdasarkan diagnosis dokter, SKI 2023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15383" y="2843784"/>
            <a:ext cx="3218688" cy="1618488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4416551" y="3118104"/>
            <a:ext cx="2852928" cy="6949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400" b="1">
                <a:solidFill>
                  <a:srgbClr val="078A7D"/>
                </a:solidFill>
                <a:latin typeface="Aptos"/>
              </a:defRPr>
            </a:pPr>
            <a:r>
              <a:t>0,16–0,19%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6551" y="3867912"/>
            <a:ext cx="283464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526F6A"/>
                </a:solidFill>
                <a:latin typeface="Aptos"/>
              </a:defRPr>
            </a:pPr>
            <a:r>
              <a:t>Rentang interval kepercayaan 95%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71816" y="2843784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7900416" y="2980944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Cakupan indikator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00416" y="3401568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Ukuran ini mengandalkan riwayat diagnosis dokter, bukan pemeriksaan laboratorium populasi.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71816" y="4151376"/>
            <a:ext cx="3685032" cy="117957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7900416" y="4288536"/>
            <a:ext cx="329184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Implikasi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00416" y="4709160"/>
            <a:ext cx="3227832" cy="5760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Angka diagnosis perlu dibaca bersama akses pemeriksaan, rujukan, dan tindak lanjut.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Kemenkes · SKI 2023, Tabel 7.49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04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Pasien HD tercatat di Indonesia: tren 2017–2024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Angka prevalensi HD dalam laporan Indonesian Renal Registry (IRR).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952" y="2779776"/>
            <a:ext cx="10744200" cy="266090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Rectangle 9"/>
          <p:cNvSpPr/>
          <p:nvPr/>
        </p:nvSpPr>
        <p:spPr>
          <a:xfrm>
            <a:off x="1316736" y="4281169"/>
            <a:ext cx="932688" cy="546862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1" name="TextBox 10"/>
          <p:cNvSpPr txBox="1"/>
          <p:nvPr/>
        </p:nvSpPr>
        <p:spPr>
          <a:xfrm>
            <a:off x="1088136" y="3924553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77,892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52144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19272" y="3522862"/>
            <a:ext cx="932688" cy="1305169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3090672" y="3166246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185,901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4679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2019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21808" y="3814035"/>
            <a:ext cx="932688" cy="1013996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7" name="TextBox 16"/>
          <p:cNvSpPr txBox="1"/>
          <p:nvPr/>
        </p:nvSpPr>
        <p:spPr>
          <a:xfrm>
            <a:off x="5093208" y="3457419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144,428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57216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24344" y="3930074"/>
            <a:ext cx="932688" cy="897957"/>
          </a:xfrm>
          <a:prstGeom prst="rect">
            <a:avLst/>
          </a:prstGeom>
          <a:solidFill>
            <a:srgbClr val="69C8FF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0" name="TextBox 19"/>
          <p:cNvSpPr txBox="1"/>
          <p:nvPr/>
        </p:nvSpPr>
        <p:spPr>
          <a:xfrm>
            <a:off x="7095744" y="3573458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127,900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59752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2023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326880" y="3867639"/>
            <a:ext cx="932688" cy="960392"/>
          </a:xfrm>
          <a:prstGeom prst="rect">
            <a:avLst/>
          </a:prstGeom>
          <a:solidFill>
            <a:srgbClr val="009C8C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3" name="TextBox 22"/>
          <p:cNvSpPr txBox="1"/>
          <p:nvPr/>
        </p:nvSpPr>
        <p:spPr>
          <a:xfrm>
            <a:off x="9098280" y="3511023"/>
            <a:ext cx="1399032" cy="26517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170" b="1">
                <a:solidFill>
                  <a:srgbClr val="184A49"/>
                </a:solidFill>
                <a:latin typeface="Aptos"/>
              </a:defRPr>
            </a:pPr>
            <a:r>
              <a:t>136,793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62288" y="4956048"/>
            <a:ext cx="1280160" cy="28346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526F6A"/>
                </a:solidFill>
                <a:latin typeface="Aptos"/>
              </a:defRPr>
            </a:pPr>
            <a:r>
              <a:t>2024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TextBox 25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Jumlah registri tidak sama dengan prevalensi PGK populasi; fluktuasi juga dapat dipengaruhi pelaporan.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Indonesian Renal Registry · 17th Annual Report (2024)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05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Apa yang terlihat dalam laporan IRR 2024?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Indikator klinis yang sudah ditampilkan registri menunjukkan pentingnya pencatatan terstandar.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5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69%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Entri Kt/V &lt;1,8 pada grafik IRR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69380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81%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Entri Hb &lt;10 g/dL pada grafik IRR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Konteks denominator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Kt/V: 36.943 dari 53.481 entri; Hb: 66.540 dari 82.557 entri.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Batas interpretasi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Cutoff mengikuti pengelompokan laporan; bukan standar universal semua regimen HD.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Indonesian Renal Registry · 17th Annual Report (2024), Kemenkes · PNPK Penyakit Ginjal Kronik (2023)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06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Data apa yang penting dalam satu sesi HD?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Hemodialisis memerlukan pemantauan kontinu dan tindak lanjut tim multidisiplin.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Sebelum sesi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Identitas, alergi, berat badan, akses vaskular, lab terkait, dan rencana tindakan.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Selama sesi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Tekanan darah, aliran darah/dialisat, ultrafiltrasi, obat, dan kejadian intradialitik.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Sesudah sesi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Capaian sesi, komplikasi, edukasi, dan rencana sesi berikutnya.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Holt et al. · Int J Med Inform (2023), Laurier et al. · Hemodial Int (2025), Kemenkes · PNPK Penyakit Ginjal Kronik…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07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Mutu dialisis dan target SDG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Target 3.4 mendorong penurunan sepertiga kematian dini PTM pada 2030.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50976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Pencegahan &amp; diagnosis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9010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3673602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8506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Perawatan PGK terpadu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1636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396228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71132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Hemodialisis yang aman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54262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118854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3758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Pemantauan indikator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1014983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Peran RME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4983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Memudahkan kesinambungan pencatatan, identifikasi risiko, dan audit mutu.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54496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83096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Batas klaim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3096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RME adalah alat pendukung; tidak otomatis menurunkan mortalitas tanpa perubahan praktik.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United Nations · SDG 3, WHO · Kidney disease (2026), Laurier et al. · Hemodial Int (2025)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08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09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RME harus memudahkan kerja tim klinis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Satu rekam longitudinal yang menghubungkan dokter, perawat, laboratorium, dan mesin.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50976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Registrasi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9010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3673602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8506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Asesmen pra-HD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1636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396228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71132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Data sesi / mesin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54262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118854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3758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Review &amp; tindak lanjut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1014983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Otomasi yang relevan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4983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Entri parameter berulang dari mesin bila tersedia; verifikasi tetap oleh klinisi.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54496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83096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Keputusan klinis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3096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Checklist, notifikasi hasil, dan daftar pasien risiko tinggi yang dapat ditinjau.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Holt et al. · Int J Med Inform (2023), Laurier et al. · Hemodial Int (2025), Kemenkes · SATUSEHAT Platform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09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Abu Dhabi: ketika mesin dialisis terhubung ke RME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SEHA Kidney Care memakai antarmuka HL7 dari mesin HD ke sistem EMR.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52344"/>
            <a:ext cx="5244084" cy="123444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62656"/>
            <a:ext cx="4805172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78A7D"/>
                </a:solidFill>
                <a:latin typeface="Aptos"/>
              </a:defRPr>
            </a:pPr>
            <a:r>
              <a:t>≈28 menit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511296"/>
            <a:ext cx="4786884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Waktu komputer per shift berkurang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52344"/>
            <a:ext cx="5244084" cy="123444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78524" y="2962656"/>
            <a:ext cx="4805172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78A7D"/>
                </a:solidFill>
                <a:latin typeface="Aptos"/>
              </a:defRPr>
            </a:pPr>
            <a:r>
              <a:t>≈60%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511296"/>
            <a:ext cx="4786884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Perbaikan kecukupan dokumentasi tanda vital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Desain studi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Observasi sebelum–sesudah (time-and-motion) di satu layanan.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Makna praktis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Entri berulang dapat dikurangi; tenaga kesehatan tetap memeriksa keakuratan data.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Hasil terbatas pada konteks studi; tidak otomatis berlaku untuk semua rumah sakit.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Holt et al. · Int J Med Inform (2023)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10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3" name="Oval 22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11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Kanada: data RME menjadi tindak lanjut mutu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McGill University Health Centre melaporkan penggunaan dashboard, checklist, dan pengingat.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52344"/>
            <a:ext cx="10716768" cy="123444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62656"/>
            <a:ext cx="10277856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900" b="1">
                <a:solidFill>
                  <a:srgbClr val="078A7D"/>
                </a:solidFill>
                <a:latin typeface="Aptos"/>
              </a:defRPr>
            </a:pPr>
            <a:r>
              <a:t>&gt;400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511296"/>
            <a:ext cx="10259568" cy="34747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Pasien HD kronis di pusat yang dilaporkan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1005840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Penggabungan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Data RME renal dan rumah sakit mendukung daftar pasien prioritas.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45352" y="4187952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473952" y="4325112"/>
            <a:ext cx="4864608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Intervensi mutu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4745736"/>
            <a:ext cx="4800600" cy="64008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Checklist HD baru, rencana vaksinasi, evaluasi transplantasi, dan telaah obat.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Laporan pengalaman satu pusat; bukan estimasi efek kausal pada outcome pasien.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Laurier et al. · Hemodial Int (2025)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11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12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Amerika Serikat: mutu dialisis diukur secara rutin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CMS ESRD Quality Incentive Program memformalkan pengukuran kinerja fasilitas.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Kecukupan &amp; akses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Kt/V, akses vaskular, dan kategori pengukuran klinis.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Keselamatan &amp; koordinasi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Infeksi aliran darah, rawat inap / readmisi, dan pelaporan lain.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Suara pasien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Pengalaman pasien ikut menjadi komponen pengukuran kualitas.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Contoh kebijakan indikator; tidak membuktikan setiap fasilitas memakai RME yang sama.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CMS · ESRD Quality Incentive Program, CMS · ESRD QIP data / provider catalog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12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Oval 20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780" b="1">
                <a:solidFill>
                  <a:srgbClr val="184A49"/>
                </a:solidFill>
                <a:latin typeface="Aptos"/>
              </a:defRPr>
            </a:pPr>
            <a:r>
              <a:t>RSUD Al-Ihsan: pelajaran dari penjadwalan HD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Publikasi tahun 2023 mengidentifikasi proses penjadwalan pasien hemodialisis yang masih manual.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9776"/>
            <a:ext cx="3435095" cy="2240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71800"/>
            <a:ext cx="3005327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Masalah yang teramati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3271" y="3666744"/>
            <a:ext cx="2932175" cy="12161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Penjadwalan dialisis manual membutuhkan ketelitian dan waktu.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22647" y="2779776"/>
            <a:ext cx="3435095" cy="2240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4651247" y="2971800"/>
            <a:ext cx="3005327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Pendekatan penelitian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78680" y="3666744"/>
            <a:ext cx="2932175" cy="12161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Pembahasan tata kelola RME dan pendekatan pengembangan sistem waterfall.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8055" y="2779776"/>
            <a:ext cx="3435095" cy="22402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8296655" y="2971800"/>
            <a:ext cx="3005327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Batas bukti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4087" y="3666744"/>
            <a:ext cx="2932175" cy="12161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Publikasi bukan bukti bahwa sistem terintegrasi telah diterapkan penuh atau berhasil secara klinis.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Febyana &amp; Nursamsiyah · RSUD Al-Ihsan (2023)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13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IRR: angka nasional untuk evaluasi layanan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Pelaporan registri memungkinkan pembacaan tren layanan dan indikator klinis.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5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136.793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Prevalensi HD tercatat pada IRR 2024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69380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60.034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Insidensi HD tercatat pada IRR 2024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Nilai utama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Registri adalah contoh infrastruktur informasi untuk pemantauan dan benchmarking.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Pekerjaan rumah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Mutu input, kelengkapan data, konsistensi denominator, dan umpan balik fasilitas.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Indonesian Renal Registry · 17th Annual Report (2024)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14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RME dan SATUSEHAT: fondasi integrasi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Dasar regulasi RME dan pertukaran data untuk kesinambungan pelayanan.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Regulasi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Permenkes 24/2022 mewajibkan penyelenggaraan rekam medis elektronik.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Standar integrasi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SATUSEHAT mendokumentasikan pertukaran data menggunakan HL7 FHIR.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Pembaruan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Kemenkes meluncurkan SATUSEHAT RME nasional pada 1 September 2026.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Kebijakan/infrastruktur ini belum merupakan bukti dampak klinis spesifik pasien HD.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Permenkes 24/2022 · Rekam Medis, Kemenkes · SATUSEHAT Platform, Kemenkes · SATUSEHAT RME launch (2026)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15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0" name="Oval 29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Rancangan alur data di unit hemodialisis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Rancangan konseptual: modul klinis + audit mutu + pertukaran data yang aman.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50976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Mesin / perawat / lab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09010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3673602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8506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Integrasi &amp; validasi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31636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6396228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71132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RME longitudinal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54262" y="2880360"/>
            <a:ext cx="2539746" cy="1033271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9118854" y="3072384"/>
            <a:ext cx="420624" cy="3383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3758" y="3118104"/>
            <a:ext cx="1863090" cy="5029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84A49"/>
                </a:solidFill>
                <a:latin typeface="Aptos"/>
              </a:defRPr>
            </a:pPr>
            <a:r>
              <a:t>Dashboard &amp; pelaporan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1014983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Data minimum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4983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Identitas pasien, sesi, parameter HD, akses, obat, lab, komplikasi.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54496" y="4133087"/>
            <a:ext cx="5248656" cy="1362456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5" name="TextBox 24"/>
          <p:cNvSpPr txBox="1"/>
          <p:nvPr/>
        </p:nvSpPr>
        <p:spPr>
          <a:xfrm>
            <a:off x="6483096" y="42702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Interoperabilitas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3096" y="4690872"/>
            <a:ext cx="4791456" cy="7589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Gunakan standar yang sesuai: integrasi mesin lokal dan FHIR untuk pertukaran relevan.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8" name="TextBox 27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Holt et al. · Int J Med Inform (2023), Kemenkes · SATUSEHAT Platform, Laurier et al. · Hemodial Int (2025)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16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Dari catatan sesi ke keputusan layanan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Pemantauan harus memiliki definisi indikator, pemilik data, dan siklus review.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05840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Kecukupan dialisis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3271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Kt/V atau URR sesuai regimen dan pedoman klinis, berikut missingness.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25696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54296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Akses &amp; keselamatan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Tipe akses, kejadian infeksi, hipotensi intradialitik, dan insiden obat.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2834640"/>
            <a:ext cx="3429000" cy="230428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302752" y="2999232"/>
            <a:ext cx="365760" cy="32918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78A7D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23376" y="3026664"/>
            <a:ext cx="2578608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Kontinuitas layanan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0183" y="3721608"/>
            <a:ext cx="2926080" cy="12801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526F6A"/>
                </a:solidFill>
                <a:latin typeface="Aptos"/>
              </a:defRPr>
            </a:pPr>
            <a:r>
              <a:t>Kepatuhan jadwal, lab relevan, penilaian anemia, tindak lanjut pasien risiko.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Setiap indikator membutuhkan numerator, denominator, periode, dan aturan validasi.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CMS · ESRD Quality Incentive Program, Laurier et al. · Hemodial Int (2025), Kemenkes · PNPK Penyakit Ginjal Kronik 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17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Oval 23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Tantangan RME: manusia, alur kerja, dan sistem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Studi kualitatif pada 12 rumah sakit menemukan variasi kesiapan budaya dan infrastruktur RME.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5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12 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Lokasi studi di Jawa dan Sulawesi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9924" y="2770632"/>
            <a:ext cx="5244084" cy="1399032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6469380" y="3026664"/>
            <a:ext cx="4823460" cy="60350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200" b="1">
                <a:solidFill>
                  <a:srgbClr val="078A7D"/>
                </a:solidFill>
                <a:latin typeface="Aptos"/>
              </a:defRPr>
            </a:pPr>
            <a:r>
              <a:t>150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8524" y="3712463"/>
            <a:ext cx="4786884" cy="38404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84A49"/>
                </a:solidFill>
                <a:latin typeface="Aptos"/>
              </a:defRPr>
            </a:pPr>
            <a:r>
              <a:t>Staf yang terlibat dalam penelitian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1005840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Tantangan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Internet tidak konsisten, literasi digital, dan ketergantungan dokumen kertas.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45352" y="4361688"/>
            <a:ext cx="5248656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6473952" y="4498848"/>
            <a:ext cx="4855464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1">
                <a:solidFill>
                  <a:srgbClr val="184A49"/>
                </a:solidFill>
                <a:latin typeface="Aptos"/>
              </a:defRPr>
            </a:pPr>
            <a:r>
              <a:t>Respon prioritas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919472"/>
            <a:ext cx="4791456" cy="539496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70" b="0">
                <a:solidFill>
                  <a:srgbClr val="526F6A"/>
                </a:solidFill>
                <a:latin typeface="Aptos"/>
              </a:defRPr>
            </a:pPr>
            <a:r>
              <a:t>Pelatihan sesuai peran, SOP, dukungan manajemen, serta proses saat downtime.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Hossain et al. · BMC Health Serv Res (2025)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18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EF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6" name="Oval 25"/>
          <p:cNvSpPr/>
          <p:nvPr/>
        </p:nvSpPr>
        <p:spPr>
          <a:xfrm>
            <a:off x="11457432" y="713232"/>
            <a:ext cx="320040" cy="320040"/>
          </a:xfrm>
          <a:prstGeom prst="ellipse">
            <a:avLst/>
          </a:prstGeom>
          <a:solidFill>
            <a:srgbClr val="D7E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00998A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008D81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526F6A"/>
                </a:solidFill>
                <a:latin typeface="Aptos"/>
              </a:defRPr>
            </a:pPr>
            <a:r>
              <a:t>19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932688"/>
            <a:ext cx="10789920" cy="91440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20" b="1">
                <a:solidFill>
                  <a:srgbClr val="184A49"/>
                </a:solidFill>
                <a:latin typeface="Aptos"/>
              </a:defRPr>
            </a:pPr>
            <a:r>
              <a:t>Rencana 90 hari untuk memulai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965960"/>
            <a:ext cx="10744200" cy="5943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26F6A"/>
                </a:solidFill>
                <a:latin typeface="Aptos"/>
              </a:defRPr>
            </a:pPr>
            <a:r>
              <a:t>Langkah usulan implementasi, bukan hasil eksperimen yang sudah diuji.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" y="2907792"/>
            <a:ext cx="3419856" cy="219456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996696" y="3136392"/>
            <a:ext cx="59436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78A7D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6696" y="3685032"/>
            <a:ext cx="3035808" cy="43891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Hari 1–30 · Siapkan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" y="4197096"/>
            <a:ext cx="2999232" cy="71323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F6A"/>
                </a:solidFill>
                <a:latin typeface="Aptos"/>
              </a:defRPr>
            </a:pPr>
            <a:r>
              <a:t>Audit alur HD, tetapkan data minimum, penanggung jawab, SOP, dan baseline.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6552" y="2907792"/>
            <a:ext cx="3419856" cy="219456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4" name="TextBox 13"/>
          <p:cNvSpPr txBox="1"/>
          <p:nvPr/>
        </p:nvSpPr>
        <p:spPr>
          <a:xfrm>
            <a:off x="4626864" y="3136392"/>
            <a:ext cx="59436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78A7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6864" y="3685032"/>
            <a:ext cx="3035808" cy="43891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Hari 31–60 · 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6864" y="4197096"/>
            <a:ext cx="2999232" cy="71323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F6A"/>
                </a:solidFill>
                <a:latin typeface="Aptos"/>
              </a:defRPr>
            </a:pPr>
            <a:r>
              <a:t>Uji flowsheet digital, validasi input, pelatihan, dan audit dua mingguan.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2907792"/>
            <a:ext cx="3419856" cy="2194560"/>
          </a:xfrm>
          <a:prstGeom prst="roundRect">
            <a:avLst>
              <a:gd name="adj" fmla="val 12000"/>
            </a:avLst>
          </a:prstGeom>
          <a:solidFill>
            <a:srgbClr val="E7F6EE"/>
          </a:solidFill>
          <a:ln w="10160">
            <a:solidFill>
              <a:srgbClr val="C5DF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8" name="TextBox 17"/>
          <p:cNvSpPr txBox="1"/>
          <p:nvPr/>
        </p:nvSpPr>
        <p:spPr>
          <a:xfrm>
            <a:off x="8257032" y="3136392"/>
            <a:ext cx="594360" cy="42976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078A7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2" y="3685032"/>
            <a:ext cx="3035808" cy="43891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184A49"/>
                </a:solidFill>
                <a:latin typeface="Aptos"/>
              </a:defRPr>
            </a:pPr>
            <a:r>
              <a:t>Hari 61–90 · Evaluasi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57032" y="4197096"/>
            <a:ext cx="2999232" cy="71323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526F6A"/>
                </a:solidFill>
                <a:latin typeface="Aptos"/>
              </a:defRPr>
            </a:pPr>
            <a:r>
              <a:t>Tinjau kelengkapan, waktu dokumentasi, kendala, dan rencana integrasi.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6384" y="5632704"/>
            <a:ext cx="10735056" cy="457200"/>
          </a:xfrm>
          <a:prstGeom prst="roundRect">
            <a:avLst>
              <a:gd name="adj" fmla="val 12000"/>
            </a:avLst>
          </a:prstGeom>
          <a:solidFill>
            <a:srgbClr val="F1F8DD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960120" y="5742432"/>
            <a:ext cx="10341864" cy="301752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30" b="0">
                <a:solidFill>
                  <a:srgbClr val="078A7D"/>
                </a:solidFill>
                <a:latin typeface="Aptos"/>
              </a:defRPr>
            </a:pPr>
            <a:r>
              <a:t>Indikator contoh: kelengkapan data, waktu entri, error, dan tindak lanjut; target harus disepakati berdasar baseline.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CCDFD4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4" name="TextBox 23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526F6A"/>
                </a:solidFill>
                <a:latin typeface="Aptos"/>
              </a:defRPr>
            </a:pPr>
            <a:r>
              <a:t>Sumber: Holt et al. · Int J Med Inform (2023), Laurier et al. · Hemodial Int (2025), Hossain et al. · BMC Health Serv Res (…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008D81"/>
                </a:solidFill>
                <a:latin typeface="Aptos"/>
              </a:defRPr>
            </a:pPr>
            <a:r>
              <a:t>19 / 20</a:t>
            </a:r>
          </a:p>
        </p:txBody>
      </p:sp>
    </p:spTree>
  </p:cSld>
  <p:clrMapOvr>
    <a:masterClrMapping/>
  </p:clrMapOvr>
  <p:transition spd="med" advClick="1">
    <p:fad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4752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" cy="6858000"/>
          </a:xfrm>
          <a:prstGeom prst="rect">
            <a:avLst/>
          </a:prstGeom>
          <a:solidFill>
            <a:srgbClr val="CFE53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4" name="Rectangle 3"/>
          <p:cNvSpPr/>
          <p:nvPr/>
        </p:nvSpPr>
        <p:spPr>
          <a:xfrm>
            <a:off x="512064" y="411480"/>
            <a:ext cx="91440" cy="91440"/>
          </a:xfrm>
          <a:prstGeom prst="rect">
            <a:avLst/>
          </a:prstGeom>
          <a:solidFill>
            <a:srgbClr val="D9E83B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5" name="TextBox 4"/>
          <p:cNvSpPr txBox="1"/>
          <p:nvPr/>
        </p:nvSpPr>
        <p:spPr>
          <a:xfrm>
            <a:off x="704088" y="320040"/>
            <a:ext cx="8961120" cy="237744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950" b="1">
                <a:solidFill>
                  <a:srgbClr val="DDE95E"/>
                </a:solidFill>
                <a:latin typeface="Aptos"/>
              </a:defRPr>
            </a:pPr>
            <a:r>
              <a:t>9th ICHNCDs 2026  /  KIDNEY HEALTH  /  DIGITAL HEALTH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71048" y="347472"/>
            <a:ext cx="914400" cy="29260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C7E6D9"/>
                </a:solidFill>
                <a:latin typeface="Aptos"/>
              </a:defRPr>
            </a:pPr>
            <a:r>
              <a:t>20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941832"/>
            <a:ext cx="914400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DDE95E"/>
                </a:solidFill>
                <a:latin typeface="Aptos"/>
              </a:defRPr>
            </a:pPr>
            <a:r>
              <a:t>PESAN UTAMA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399032"/>
            <a:ext cx="10789920" cy="9601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t>RME bermakna ketika data ditindaklanjuti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2798064"/>
            <a:ext cx="3584448" cy="1764792"/>
          </a:xfrm>
          <a:prstGeom prst="roundRect">
            <a:avLst>
              <a:gd name="adj" fmla="val 12000"/>
            </a:avLst>
          </a:prstGeom>
          <a:solidFill>
            <a:srgbClr val="15515B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1033271" y="2990088"/>
            <a:ext cx="3154679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Bukti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3685032"/>
            <a:ext cx="3081528" cy="740663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C7E6D9"/>
                </a:solidFill>
                <a:latin typeface="Aptos"/>
              </a:defRPr>
            </a:pPr>
            <a:r>
              <a:t>UAE menunjukkan efisiensi dokumentasi; Kanada memberi model QI berbasis EMR.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08576" y="2798064"/>
            <a:ext cx="3584448" cy="1764792"/>
          </a:xfrm>
          <a:prstGeom prst="roundRect">
            <a:avLst>
              <a:gd name="adj" fmla="val 12000"/>
            </a:avLst>
          </a:prstGeom>
          <a:solidFill>
            <a:srgbClr val="15515B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4837176" y="2990088"/>
            <a:ext cx="3154679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Indonesia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64608" y="3685032"/>
            <a:ext cx="3081528" cy="740663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C7E6D9"/>
                </a:solidFill>
                <a:latin typeface="Aptos"/>
              </a:defRPr>
            </a:pPr>
            <a:r>
              <a:t>IRR dan SATUSEHAT menyediakan konteks data dan kebijakan; implementasi tetap perlu diuji.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2798064"/>
            <a:ext cx="3584448" cy="1764792"/>
          </a:xfrm>
          <a:prstGeom prst="roundRect">
            <a:avLst>
              <a:gd name="adj" fmla="val 12000"/>
            </a:avLst>
          </a:prstGeom>
          <a:solidFill>
            <a:srgbClr val="15515B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6" name="TextBox 15"/>
          <p:cNvSpPr txBox="1"/>
          <p:nvPr/>
        </p:nvSpPr>
        <p:spPr>
          <a:xfrm>
            <a:off x="8641080" y="2990088"/>
            <a:ext cx="3154679" cy="56692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FFFFFF"/>
                </a:solidFill>
                <a:latin typeface="Aptos"/>
              </a:defRPr>
            </a:pPr>
            <a:r>
              <a:t>Prioritas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8512" y="3685032"/>
            <a:ext cx="3081528" cy="740663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320" b="0">
                <a:solidFill>
                  <a:srgbClr val="C7E6D9"/>
                </a:solidFill>
                <a:latin typeface="Aptos"/>
              </a:defRPr>
            </a:pPr>
            <a:r>
              <a:t>Mulai dengan data benar, alur sederhana, dashboard bermakna, dan evaluasi rutin.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4672" y="4855464"/>
            <a:ext cx="10872216" cy="795528"/>
          </a:xfrm>
          <a:prstGeom prst="roundRect">
            <a:avLst>
              <a:gd name="adj" fmla="val 12000"/>
            </a:avLst>
          </a:prstGeom>
          <a:solidFill>
            <a:srgbClr val="124D55"/>
          </a:solidFill>
          <a:ln w="10160">
            <a:solidFill>
              <a:srgbClr val="6B99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19" name="TextBox 18"/>
          <p:cNvSpPr txBox="1"/>
          <p:nvPr/>
        </p:nvSpPr>
        <p:spPr>
          <a:xfrm>
            <a:off x="1051560" y="5084064"/>
            <a:ext cx="10332720" cy="36576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DDE95E"/>
                </a:solidFill>
                <a:latin typeface="Aptos"/>
              </a:defRPr>
            </a:pPr>
            <a:r>
              <a:t>Terima kasih. Mari berdiskusi: indikator mutu mana yang sebaiknya dipantau lebih dulu?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" y="6400800"/>
            <a:ext cx="10725912" cy="14630"/>
          </a:xfrm>
          <a:prstGeom prst="rect">
            <a:avLst/>
          </a:prstGeom>
          <a:solidFill>
            <a:srgbClr val="4D9086"/>
          </a:solidFill>
          <a:ln>
            <a:solid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>
                <a:solidFill/>
                <a:latin typeface="Aptos"/>
              </a:defRPr>
            </a:pPr>
          </a:p>
        </p:txBody>
      </p:sp>
      <p:sp>
        <p:nvSpPr>
          <p:cNvPr id="21" name="TextBox 20"/>
          <p:cNvSpPr txBox="1"/>
          <p:nvPr/>
        </p:nvSpPr>
        <p:spPr>
          <a:xfrm>
            <a:off x="768096" y="6487668"/>
            <a:ext cx="9921240" cy="246888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10" b="0">
                <a:solidFill>
                  <a:srgbClr val="C7E6D9"/>
                </a:solidFill>
                <a:latin typeface="Aptos"/>
              </a:defRPr>
            </a:pPr>
            <a:r>
              <a:t>Sumber: Holt et al. · Int J Med Inform (2023), Laurier et al. · Hemodial Int (2025), Indonesian Renal Registry · 17th Annua…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89920" y="6455664"/>
            <a:ext cx="704088" cy="274320"/>
          </a:xfrm>
          <a:prstGeom prst="rect">
            <a:avLst/>
          </a:prstGeom>
          <a:noFill/>
        </p:spPr>
        <p:txBody>
          <a:bodyPr wrap="square" lIns="9144" tIns="9144" bIns="9144" rIns="9144">
            <a:spAutoFit/>
          </a:bodyPr>
          <a:lstStyle/>
          <a:p>
            <a:pPr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defRPr sz="850" b="1">
                <a:solidFill>
                  <a:srgbClr val="DDE95E"/>
                </a:solidFill>
                <a:latin typeface="Aptos"/>
              </a:defRPr>
            </a:pPr>
            <a:r>
              <a:t>20 / 20</a:t>
            </a:r>
          </a:p>
        </p:txBody>
      </p:sp>
    </p:spTree>
  </p:cSld>
  <p:clrMapOvr>
    <a:masterClrMapping/>
  </p:clrMapOvr>
  <p:transition spd="med" advClick="1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EMR &amp; Hemodialysis Quality — Bahasa Indonesia</dc:title>
  <dc:subject>9th International Conference on Handling Non-Communicable Disease</dc:subject>
  <dc:creator>Dr. Asharul Fahyudi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